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21"/>
  </p:notesMasterIdLst>
  <p:sldIdLst>
    <p:sldId id="511" r:id="rId2"/>
    <p:sldId id="463" r:id="rId3"/>
    <p:sldId id="512" r:id="rId4"/>
    <p:sldId id="513" r:id="rId5"/>
    <p:sldId id="514" r:id="rId6"/>
    <p:sldId id="515" r:id="rId7"/>
    <p:sldId id="516" r:id="rId8"/>
    <p:sldId id="517" r:id="rId9"/>
    <p:sldId id="518" r:id="rId10"/>
    <p:sldId id="519" r:id="rId11"/>
    <p:sldId id="520" r:id="rId12"/>
    <p:sldId id="521" r:id="rId13"/>
    <p:sldId id="522" r:id="rId14"/>
    <p:sldId id="477" r:id="rId15"/>
    <p:sldId id="399" r:id="rId16"/>
    <p:sldId id="409" r:id="rId17"/>
    <p:sldId id="481" r:id="rId18"/>
    <p:sldId id="482" r:id="rId19"/>
    <p:sldId id="50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85" autoAdjust="0"/>
    <p:restoredTop sz="94465" autoAdjust="0"/>
  </p:normalViewPr>
  <p:slideViewPr>
    <p:cSldViewPr snapToGrid="0">
      <p:cViewPr varScale="1">
        <p:scale>
          <a:sx n="70" d="100"/>
          <a:sy n="70" d="100"/>
        </p:scale>
        <p:origin x="1103" y="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jpeg>
</file>

<file path=ppt/media/image30.jpeg>
</file>

<file path=ppt/media/image31.jpeg>
</file>

<file path=ppt/media/image32.jpeg>
</file>

<file path=ppt/media/image33.tiff>
</file>

<file path=ppt/media/image34.tiff>
</file>

<file path=ppt/media/image35.tiff>
</file>

<file path=ppt/media/image36.tiff>
</file>

<file path=ppt/media/image37.jpeg>
</file>

<file path=ppt/media/image38.jpg>
</file>

<file path=ppt/media/image39.jpg>
</file>

<file path=ppt/media/image4.png>
</file>

<file path=ppt/media/image40.jp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F2A06D-4991-4208-8C88-4E8BAD69A8B8}" type="datetimeFigureOut">
              <a:rPr lang="en-US" smtClean="0"/>
              <a:t>1/30/2022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1775E-EDE2-4DE5-A02D-A8BD8C6F6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22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605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701775E-EDE2-4DE5-A02D-A8BD8C6F6AC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3034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9630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037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53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5462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513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728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43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466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1/30/2022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291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957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1/30/2022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05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02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620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E0DA5-0C76-4851-AA82-0B75261F9EB4}" type="datetimeFigureOut">
              <a:rPr lang="en-US" smtClean="0"/>
              <a:t>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85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hyperlink" Target="https://github.com/soyuztechnologies/Nvidia_Ui5_Fiori_Feb1/blob/master/Day%2012/GetEntitySet.txt" TargetMode="Externa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hyperlink" Target="http://stcfin.st.com:8021/sap/opu/odata/sap/Z_FIRST_SRV/?$format=xml" TargetMode="Externa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hyperlink" Target="https://github.com/soyuztechnologies/Nvidia_Ui5_Fiori_Feb1/blob/master/Day%2012/GETEntity%20(Single%20Record)%20Method.txt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jpeg"/><Relationship Id="rId3" Type="http://schemas.openxmlformats.org/officeDocument/2006/relationships/image" Target="../media/image32.jpeg"/><Relationship Id="rId7" Type="http://schemas.openxmlformats.org/officeDocument/2006/relationships/image" Target="../media/image3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5.tiff"/><Relationship Id="rId5" Type="http://schemas.openxmlformats.org/officeDocument/2006/relationships/image" Target="../media/image34.tiff"/><Relationship Id="rId10" Type="http://schemas.openxmlformats.org/officeDocument/2006/relationships/image" Target="../media/image2.png"/><Relationship Id="rId4" Type="http://schemas.openxmlformats.org/officeDocument/2006/relationships/image" Target="../media/image33.tiff"/><Relationship Id="rId9" Type="http://schemas.openxmlformats.org/officeDocument/2006/relationships/hyperlink" Target="https://anubhavtrainings.com/" TargetMode="Externa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V8UD9QnJ4A&amp;list=PLcxqFaocb9WLaza2kOjkUCDIQGbzNos6p" TargetMode="External"/><Relationship Id="rId3" Type="http://schemas.openxmlformats.org/officeDocument/2006/relationships/image" Target="../media/image38.jpg"/><Relationship Id="rId7" Type="http://schemas.openxmlformats.org/officeDocument/2006/relationships/image" Target="../media/image40.jpg"/><Relationship Id="rId2" Type="http://schemas.openxmlformats.org/officeDocument/2006/relationships/hyperlink" Target="https://www.youtube.com/watch?v=vlKBQ3g0w_E&amp;list=PLcxqFaocb9WIQJ-kptyPuiMSVWZVd2ff_&amp;index=1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xQzhXhq1ZyI&amp;list=PLcxqFaocb9WLtnq-rpXbRy5hnKECxr95G" TargetMode="External"/><Relationship Id="rId5" Type="http://schemas.openxmlformats.org/officeDocument/2006/relationships/image" Target="../media/image39.jpg"/><Relationship Id="rId4" Type="http://schemas.openxmlformats.org/officeDocument/2006/relationships/hyperlink" Target="https://www.youtube.com/watch?v=aVPk_FE9O3s&amp;list=PLcxqFaocb9WJ8g8TZPsHQIEcSjKW9F0IE&amp;index=2" TargetMode="External"/><Relationship Id="rId9" Type="http://schemas.openxmlformats.org/officeDocument/2006/relationships/image" Target="../media/image4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8915400 w 12192000"/>
              <a:gd name="connsiteY2" fmla="*/ 4593771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8915400" y="4593771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7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2712" y="291830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</a:rPr>
              <a:t>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355" y="5017269"/>
            <a:ext cx="1863645" cy="184073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7491" y="3579798"/>
            <a:ext cx="6629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pc="-150" dirty="0">
                <a:solidFill>
                  <a:schemeClr val="bg1"/>
                </a:solidFill>
                <a:latin typeface="Cooper Black" panose="0208090404030B020404" pitchFamily="18" charset="0"/>
              </a:rPr>
              <a:t>Day – 12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9AD5CA-C2E2-40A6-8CE6-90DA460ACF0D}"/>
              </a:ext>
            </a:extLst>
          </p:cNvPr>
          <p:cNvSpPr txBox="1"/>
          <p:nvPr/>
        </p:nvSpPr>
        <p:spPr>
          <a:xfrm>
            <a:off x="122712" y="154049"/>
            <a:ext cx="103476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cap="all" spc="-150" dirty="0">
                <a:solidFill>
                  <a:srgbClr val="92D050"/>
                </a:solidFill>
              </a:rPr>
              <a:t>SAP </a:t>
            </a:r>
            <a:r>
              <a:rPr lang="en-US" sz="5400" b="1" dirty="0">
                <a:solidFill>
                  <a:srgbClr val="92D050"/>
                </a:solidFill>
              </a:rPr>
              <a:t>UI5 &amp; FIORI with OData TRAINING</a:t>
            </a:r>
          </a:p>
        </p:txBody>
      </p:sp>
    </p:spTree>
    <p:extLst>
      <p:ext uri="{BB962C8B-B14F-4D97-AF65-F5344CB8AC3E}">
        <p14:creationId xmlns:p14="http://schemas.microsoft.com/office/powerpoint/2010/main" val="3513707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7773872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I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  <a:ea typeface="+mn-ea"/>
                <a:cs typeface="+mn-cs"/>
              </a:rPr>
              <a:t>Building GetEntitySet Method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Step1: </a:t>
            </a: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ProductSet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Get Entity method(with filter, top and skip) in DPC Extension  (Class Builder tcode- </a:t>
            </a:r>
            <a:r>
              <a:rPr lang="en-US" b="1" dirty="0">
                <a:solidFill>
                  <a:prstClr val="black"/>
                </a:solidFill>
                <a:latin typeface="Calibri" panose="020F0502020204030204"/>
              </a:rPr>
              <a:t>se24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)</a:t>
            </a:r>
            <a:endParaRPr kumimoji="0" lang="en-IN" sz="1800" i="0" u="none" strike="noStrike" kern="1200" cap="none" spc="0" normalizeH="0" baseline="0" noProof="0" dirty="0">
              <a:ln>
                <a:noFill/>
              </a:ln>
              <a:solidFill>
                <a:srgbClr val="B4DCFA">
                  <a:lumMod val="75000"/>
                </a:srgb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ECBB02-A318-4BDB-A665-A8893C67A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871" y="1426866"/>
            <a:ext cx="4835166" cy="24893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8A748E-CF17-4CD5-8BFE-36868CADE8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173" y="1497748"/>
            <a:ext cx="4993234" cy="2418471"/>
          </a:xfrm>
          <a:prstGeom prst="rect">
            <a:avLst/>
          </a:prstGeom>
        </p:spPr>
      </p:pic>
      <p:pic>
        <p:nvPicPr>
          <p:cNvPr id="9" name="Picture 8">
            <a:hlinkClick r:id="rId5"/>
            <a:extLst>
              <a:ext uri="{FF2B5EF4-FFF2-40B4-BE49-F238E27FC236}">
                <a16:creationId xmlns:a16="http://schemas.microsoft.com/office/drawing/2014/main" id="{6756E161-56DE-48E7-AD4D-F5091AA4C2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1758" y="4265545"/>
            <a:ext cx="4733481" cy="2163057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F6BF3F09-91F0-4EBD-B3AF-3113B4311C73}"/>
              </a:ext>
            </a:extLst>
          </p:cNvPr>
          <p:cNvSpPr/>
          <p:nvPr/>
        </p:nvSpPr>
        <p:spPr>
          <a:xfrm>
            <a:off x="5406013" y="2461846"/>
            <a:ext cx="884255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E5AE0E90-BB11-4702-B889-1DFEFD1EC81E}"/>
              </a:ext>
            </a:extLst>
          </p:cNvPr>
          <p:cNvCxnSpPr>
            <a:cxnSpLocks/>
            <a:stCxn id="7" idx="3"/>
            <a:endCxn id="9" idx="3"/>
          </p:cNvCxnSpPr>
          <p:nvPr/>
        </p:nvCxnSpPr>
        <p:spPr>
          <a:xfrm flipH="1">
            <a:off x="9255239" y="2706984"/>
            <a:ext cx="2168168" cy="2640090"/>
          </a:xfrm>
          <a:prstGeom prst="bentConnector3">
            <a:avLst>
              <a:gd name="adj1" fmla="val -17495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5697374-FCE0-4988-86EB-BBAFE5698772}"/>
              </a:ext>
            </a:extLst>
          </p:cNvPr>
          <p:cNvSpPr txBox="1"/>
          <p:nvPr/>
        </p:nvSpPr>
        <p:spPr>
          <a:xfrm>
            <a:off x="261764" y="4265545"/>
            <a:ext cx="3165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Code:</a:t>
            </a:r>
          </a:p>
          <a:p>
            <a:r>
              <a:rPr lang="en-US" dirty="0">
                <a:hlinkClick r:id="rId5"/>
              </a:rPr>
              <a:t>GetEntitySet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200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3" y="188641"/>
            <a:ext cx="10198571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I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  <a:ea typeface="+mn-ea"/>
                <a:cs typeface="+mn-cs"/>
              </a:rPr>
              <a:t>Building GetEntitySet Method Continue...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Step2: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Call the service to the browser that we just created (go to service maintain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(/iwfnd/maint_service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))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srgbClr val="B4DCFA">
                  <a:lumMod val="75000"/>
                </a:srgb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8DB59B-601D-49E2-BE5C-50821D9ADB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503" y="1535202"/>
            <a:ext cx="3653847" cy="26043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DAEDCF-B7E7-48FF-A927-8411DBD337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6328" y="1410300"/>
            <a:ext cx="4090841" cy="2854158"/>
          </a:xfrm>
          <a:prstGeom prst="rect">
            <a:avLst/>
          </a:prstGeom>
        </p:spPr>
      </p:pic>
      <p:pic>
        <p:nvPicPr>
          <p:cNvPr id="9" name="Picture 8">
            <a:hlinkClick r:id="rId5"/>
            <a:extLst>
              <a:ext uri="{FF2B5EF4-FFF2-40B4-BE49-F238E27FC236}">
                <a16:creationId xmlns:a16="http://schemas.microsoft.com/office/drawing/2014/main" id="{DEE47191-0FF0-4570-8C11-F033EBB3B8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13695" y="4409499"/>
            <a:ext cx="6970074" cy="18445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C7C7450-9327-4155-B204-61955FAB8217}"/>
              </a:ext>
            </a:extLst>
          </p:cNvPr>
          <p:cNvSpPr txBox="1"/>
          <p:nvPr/>
        </p:nvSpPr>
        <p:spPr>
          <a:xfrm>
            <a:off x="4622515" y="6154687"/>
            <a:ext cx="4248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Service in Browser</a:t>
            </a:r>
            <a:endParaRPr lang="en-IN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FE631925-8080-4B1E-A83B-E72BEAD68591}"/>
              </a:ext>
            </a:extLst>
          </p:cNvPr>
          <p:cNvSpPr/>
          <p:nvPr/>
        </p:nvSpPr>
        <p:spPr>
          <a:xfrm>
            <a:off x="4607293" y="2692958"/>
            <a:ext cx="1266092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058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pitchFamily="34" charset="0"/>
              </a:rPr>
              <a:t>Go to DPC Extension of over service and redefine the method  PRODUCTSET_GET_ENTITY 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srgbClr val="B4DCFA">
                  <a:lumMod val="75000"/>
                </a:srgb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5841C0E6-B7A1-447B-B516-FCCE8EB87DB6}"/>
              </a:ext>
            </a:extLst>
          </p:cNvPr>
          <p:cNvSpPr txBox="1">
            <a:spLocks/>
          </p:cNvSpPr>
          <p:nvPr/>
        </p:nvSpPr>
        <p:spPr>
          <a:xfrm>
            <a:off x="261763" y="188641"/>
            <a:ext cx="10198571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I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  <a:ea typeface="+mn-ea"/>
                <a:cs typeface="+mn-cs"/>
              </a:rPr>
              <a:t>Building GetEntitySet Method Continue...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3CD4BA-9E68-468B-9A3E-969C71127C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764" y="1407348"/>
            <a:ext cx="5201785" cy="3681888"/>
          </a:xfrm>
          <a:prstGeom prst="rect">
            <a:avLst/>
          </a:prstGeom>
        </p:spPr>
      </p:pic>
      <p:pic>
        <p:nvPicPr>
          <p:cNvPr id="9" name="Picture 8">
            <a:hlinkClick r:id="rId4"/>
            <a:extLst>
              <a:ext uri="{FF2B5EF4-FFF2-40B4-BE49-F238E27FC236}">
                <a16:creationId xmlns:a16="http://schemas.microsoft.com/office/drawing/2014/main" id="{C4E513FD-DAB7-45B8-A5D6-D960641D03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3884" y="1269053"/>
            <a:ext cx="5429431" cy="3820183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0610EDB4-92BC-4836-9A28-84F79F27DFB2}"/>
              </a:ext>
            </a:extLst>
          </p:cNvPr>
          <p:cNvSpPr/>
          <p:nvPr/>
        </p:nvSpPr>
        <p:spPr>
          <a:xfrm>
            <a:off x="5635057" y="2853732"/>
            <a:ext cx="773723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B85F4D-EEBC-41D9-9301-7B39CF8ACDCA}"/>
              </a:ext>
            </a:extLst>
          </p:cNvPr>
          <p:cNvSpPr txBox="1"/>
          <p:nvPr/>
        </p:nvSpPr>
        <p:spPr>
          <a:xfrm>
            <a:off x="6613884" y="5385916"/>
            <a:ext cx="48095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Code:</a:t>
            </a:r>
          </a:p>
          <a:p>
            <a:r>
              <a:rPr lang="en-US" dirty="0" err="1">
                <a:hlinkClick r:id="rId4"/>
              </a:rPr>
              <a:t>GetEntity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9563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7773872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Postman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1753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126">
              <a:buFontTx/>
              <a:buChar char="-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Postman is a free tool which can be used to test any kind of REST/OData Services outside of the system. This allows us to consume the data as if an external consumer would really do.</a:t>
            </a:r>
          </a:p>
          <a:p>
            <a:pPr marL="285750" indent="-285750" defTabSz="914126">
              <a:buFontTx/>
              <a:buChar char="-"/>
            </a:pP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Postman is an API platform for building and using APIs. Postman simplifies each step of the API lifecycle and streamlines collaboration so you can create better APIs—faster.</a:t>
            </a:r>
            <a:endParaRPr kumimoji="0" lang="en-US" sz="1799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Calibri" panose="020F0502020204030204" pitchFamily="34" charset="0"/>
            </a:endParaRPr>
          </a:p>
          <a:p>
            <a:pPr marL="285750" indent="-285750" defTabSz="914126">
              <a:buFontTx/>
              <a:buChar char="-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As an ABAP developer, you can develop postman collection and deliver it to Fiori Developers for consumption to showcase, what our service is capable of.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A2D2E2-F2DE-4DF2-8058-595855122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255" y="2623574"/>
            <a:ext cx="7659687" cy="3690791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0E200E29-E2BB-4F85-8893-32CE3DF7F9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1956" y="3096804"/>
            <a:ext cx="1788722" cy="1788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7072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/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FF912B5-CB91-984A-A326-06D0A1B895C3}"/>
              </a:ext>
            </a:extLst>
          </p:cNvPr>
          <p:cNvSpPr/>
          <p:nvPr/>
        </p:nvSpPr>
        <p:spPr>
          <a:xfrm>
            <a:off x="-2415" y="-2412"/>
            <a:ext cx="12192001" cy="6858000"/>
          </a:xfrm>
          <a:prstGeom prst="roundRect">
            <a:avLst>
              <a:gd name="adj" fmla="val 0"/>
            </a:avLst>
          </a:prstGeom>
          <a:solidFill>
            <a:schemeClr val="tx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415253-65BB-C843-B5D8-DB41A0DCD078}"/>
              </a:ext>
            </a:extLst>
          </p:cNvPr>
          <p:cNvSpPr/>
          <p:nvPr/>
        </p:nvSpPr>
        <p:spPr>
          <a:xfrm>
            <a:off x="3879678" y="3011089"/>
            <a:ext cx="44278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End of Day 12</a:t>
            </a:r>
          </a:p>
        </p:txBody>
      </p:sp>
    </p:spTree>
    <p:extLst>
      <p:ext uri="{BB962C8B-B14F-4D97-AF65-F5344CB8AC3E}">
        <p14:creationId xmlns:p14="http://schemas.microsoft.com/office/powerpoint/2010/main" val="3991243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ree Vector | Flat people with question marks background">
            <a:extLst>
              <a:ext uri="{FF2B5EF4-FFF2-40B4-BE49-F238E27FC236}">
                <a16:creationId xmlns:a16="http://schemas.microsoft.com/office/drawing/2014/main" id="{E158EC70-4769-4E41-A278-C90EC4E480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246"/>
          <a:stretch/>
        </p:blipFill>
        <p:spPr bwMode="auto">
          <a:xfrm>
            <a:off x="1848418" y="648942"/>
            <a:ext cx="7599507" cy="5908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94C3DB2-D47E-4B94-804B-87AF1FDEF86E}"/>
              </a:ext>
            </a:extLst>
          </p:cNvPr>
          <p:cNvSpPr txBox="1"/>
          <p:nvPr/>
        </p:nvSpPr>
        <p:spPr>
          <a:xfrm>
            <a:off x="4535055" y="1052946"/>
            <a:ext cx="558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Questions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7951"/>
            <a:ext cx="716699" cy="707887"/>
          </a:xfrm>
          <a:prstGeom prst="rect">
            <a:avLst/>
          </a:prstGeom>
        </p:spPr>
      </p:pic>
      <p:sp>
        <p:nvSpPr>
          <p:cNvPr id="9" name="Footer Placeholder 45">
            <a:extLst>
              <a:ext uri="{FF2B5EF4-FFF2-40B4-BE49-F238E27FC236}">
                <a16:creationId xmlns:a16="http://schemas.microsoft.com/office/drawing/2014/main" id="{1E8E93DB-81E4-442B-B897-F70226371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13081182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ki Jumping Arena - Free Presentation Templates">
            <a:extLst>
              <a:ext uri="{FF2B5EF4-FFF2-40B4-BE49-F238E27FC236}">
                <a16:creationId xmlns:a16="http://schemas.microsoft.com/office/drawing/2014/main" id="{B0D7E6A1-F72A-4F69-B4FB-A4ED7A0C6C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6" b="224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10833" y="356152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64" y="0"/>
            <a:ext cx="1977514" cy="19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8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EAF14BF4-9A45-8B4E-AA65-A815CC72E5A3}"/>
              </a:ext>
            </a:extLst>
          </p:cNvPr>
          <p:cNvSpPr/>
          <p:nvPr/>
        </p:nvSpPr>
        <p:spPr>
          <a:xfrm flipH="1">
            <a:off x="3030278" y="2339163"/>
            <a:ext cx="9161718" cy="4518837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901FB9E-D5D8-0E42-9064-309ADD0ECF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4877937"/>
          </a:xfrm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7" y="-1"/>
            <a:ext cx="12188826" cy="487793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D8E97E7-E23C-4E4A-A0AF-1C43E32D5148}"/>
              </a:ext>
            </a:extLst>
          </p:cNvPr>
          <p:cNvSpPr/>
          <p:nvPr/>
        </p:nvSpPr>
        <p:spPr>
          <a:xfrm>
            <a:off x="3176" y="-10291"/>
            <a:ext cx="12187238" cy="4888227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6FFC3F4-1A5C-6446-9CE3-98CE002CFF5F}"/>
              </a:ext>
            </a:extLst>
          </p:cNvPr>
          <p:cNvSpPr/>
          <p:nvPr/>
        </p:nvSpPr>
        <p:spPr>
          <a:xfrm>
            <a:off x="350660" y="5992677"/>
            <a:ext cx="36361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Contact us today!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https://anubhavtrainings.com/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91E6F4-0EB3-3446-B962-79A0A253F3F7}"/>
              </a:ext>
            </a:extLst>
          </p:cNvPr>
          <p:cNvSpPr/>
          <p:nvPr/>
        </p:nvSpPr>
        <p:spPr>
          <a:xfrm>
            <a:off x="8180349" y="2925900"/>
            <a:ext cx="32302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5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 build the workforce of the future.</a:t>
            </a:r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9EED0AA-D6A0-854A-9888-8400B6D1FE48}"/>
              </a:ext>
            </a:extLst>
          </p:cNvPr>
          <p:cNvSpPr/>
          <p:nvPr/>
        </p:nvSpPr>
        <p:spPr>
          <a:xfrm>
            <a:off x="1221995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Corporate Clients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FBD6F02-53D0-BF4D-BF2A-4BD3E0AC1D30}"/>
              </a:ext>
            </a:extLst>
          </p:cNvPr>
          <p:cNvSpPr/>
          <p:nvPr/>
        </p:nvSpPr>
        <p:spPr>
          <a:xfrm>
            <a:off x="2825880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30,000+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Trained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3EFFD71-D9A6-F843-8D97-4553654A0BAE}"/>
              </a:ext>
            </a:extLst>
          </p:cNvPr>
          <p:cNvSpPr/>
          <p:nvPr/>
        </p:nvSpPr>
        <p:spPr>
          <a:xfrm>
            <a:off x="4496601" y="311141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25000+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Placed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592" y="2279542"/>
            <a:ext cx="640226" cy="6402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6417" y="2272463"/>
            <a:ext cx="672103" cy="672103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32685" y="691519"/>
            <a:ext cx="657267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We’re committed to empower you to be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Most Desirable Resource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9B88429-5E3E-E649-B2EC-6D73DF20380B}"/>
              </a:ext>
            </a:extLst>
          </p:cNvPr>
          <p:cNvSpPr/>
          <p:nvPr/>
        </p:nvSpPr>
        <p:spPr>
          <a:xfrm>
            <a:off x="350660" y="4998907"/>
            <a:ext cx="3901573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10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FREE WEBINARS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Sign up for free webinars with industry experts every fortnight!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2741" y="2194371"/>
            <a:ext cx="852087" cy="852087"/>
          </a:xfrm>
          <a:prstGeom prst="rect">
            <a:avLst/>
          </a:prstGeom>
        </p:spPr>
      </p:pic>
      <p:grpSp>
        <p:nvGrpSpPr>
          <p:cNvPr id="8" name="Group 13">
            <a:extLst>
              <a:ext uri="{FF2B5EF4-FFF2-40B4-BE49-F238E27FC236}">
                <a16:creationId xmlns:a16="http://schemas.microsoft.com/office/drawing/2014/main" id="{C4CE162D-F9BF-9140-A233-D39001B36CFD}"/>
              </a:ext>
            </a:extLst>
          </p:cNvPr>
          <p:cNvGrpSpPr/>
          <p:nvPr/>
        </p:nvGrpSpPr>
        <p:grpSpPr>
          <a:xfrm>
            <a:off x="6519296" y="3369105"/>
            <a:ext cx="5612646" cy="3381741"/>
            <a:chOff x="4482563" y="4980191"/>
            <a:chExt cx="3128574" cy="184139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4C82462-A6A9-9F40-B874-C2786492A285}"/>
              </a:ext>
            </a:extLst>
          </p:cNvPr>
          <p:cNvSpPr/>
          <p:nvPr/>
        </p:nvSpPr>
        <p:spPr>
          <a:xfrm>
            <a:off x="4493739" y="5575313"/>
            <a:ext cx="2196807" cy="5474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3" name="Rectangle 22">
            <a:hlinkClick r:id="rId9"/>
            <a:extLst>
              <a:ext uri="{FF2B5EF4-FFF2-40B4-BE49-F238E27FC236}">
                <a16:creationId xmlns:a16="http://schemas.microsoft.com/office/drawing/2014/main" id="{B7D41E04-1B35-BD4F-8B37-C6CC88C6B995}"/>
              </a:ext>
            </a:extLst>
          </p:cNvPr>
          <p:cNvSpPr/>
          <p:nvPr/>
        </p:nvSpPr>
        <p:spPr>
          <a:xfrm>
            <a:off x="4400880" y="5490869"/>
            <a:ext cx="2196807" cy="5474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A9D7C5-0368-6645-B73F-D51BF9C01567}"/>
              </a:ext>
            </a:extLst>
          </p:cNvPr>
          <p:cNvSpPr/>
          <p:nvPr/>
        </p:nvSpPr>
        <p:spPr>
          <a:xfrm>
            <a:off x="4804221" y="5590861"/>
            <a:ext cx="1467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Enroll Now!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916" y="501199"/>
            <a:ext cx="1956681" cy="193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076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8A4613-6F8A-40A2-B2DE-12F49D2C9098}"/>
              </a:ext>
            </a:extLst>
          </p:cNvPr>
          <p:cNvSpPr txBox="1"/>
          <p:nvPr/>
        </p:nvSpPr>
        <p:spPr>
          <a:xfrm>
            <a:off x="92365" y="180309"/>
            <a:ext cx="114623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8" y="826640"/>
            <a:ext cx="5727192" cy="34527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8" name="Picture 7">
            <a:hlinkClick r:id="rId4"/>
            <a:extLst>
              <a:ext uri="{FF2B5EF4-FFF2-40B4-BE49-F238E27FC236}">
                <a16:creationId xmlns:a16="http://schemas.microsoft.com/office/drawing/2014/main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30" y="1061561"/>
            <a:ext cx="5956261" cy="333756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0" name="Picture 9">
            <a:hlinkClick r:id="rId6"/>
            <a:extLst>
              <a:ext uri="{FF2B5EF4-FFF2-40B4-BE49-F238E27FC236}">
                <a16:creationId xmlns:a16="http://schemas.microsoft.com/office/drawing/2014/main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7" y="3132709"/>
            <a:ext cx="5727193" cy="35396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1" name="Picture 10">
            <a:hlinkClick r:id="rId8"/>
            <a:extLst>
              <a:ext uri="{FF2B5EF4-FFF2-40B4-BE49-F238E27FC236}">
                <a16:creationId xmlns:a16="http://schemas.microsoft.com/office/drawing/2014/main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258" y="3340131"/>
            <a:ext cx="5998933" cy="330473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6475416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11161642" cy="59045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Title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Content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3216820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</a:rPr>
              <a:t>Agenda – Day 12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3A79EAA-1647-4107-B296-669CE3D2F38F}"/>
              </a:ext>
            </a:extLst>
          </p:cNvPr>
          <p:cNvSpPr txBox="1"/>
          <p:nvPr/>
        </p:nvSpPr>
        <p:spPr>
          <a:xfrm>
            <a:off x="388586" y="899721"/>
            <a:ext cx="534902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242424"/>
                </a:solidFill>
              </a:rPr>
              <a:t>Important Tcodes in SAP Logon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242424"/>
                </a:solidFill>
              </a:rPr>
              <a:t>Structure of Data Model for our use case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242424"/>
                </a:solidFill>
              </a:rPr>
              <a:t>Creating Odata Service.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242424"/>
                </a:solidFill>
              </a:rPr>
              <a:t>Steps by Step Process to Create Odata service.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242424"/>
                </a:solidFill>
              </a:rPr>
              <a:t>Introduction to Runtime Artifacts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242424"/>
                </a:solidFill>
              </a:rPr>
              <a:t>Implementing Get Entity and EntitySet Methods.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242424"/>
                </a:solidFill>
              </a:rPr>
              <a:t>Introduction ot Postman Tool.</a:t>
            </a:r>
          </a:p>
          <a:p>
            <a:pPr marL="742950" lvl="1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Footer Placeholder 45">
            <a:extLst>
              <a:ext uri="{FF2B5EF4-FFF2-40B4-BE49-F238E27FC236}">
                <a16:creationId xmlns:a16="http://schemas.microsoft.com/office/drawing/2014/main" id="{51D77C38-BB47-4E3F-84A5-C28B21492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7" name="Picture 6" descr="Event management. performance efficiency, time optimization, reminder. task and project deadline flat design element. appointment date reminding. Free Vector">
            <a:extLst>
              <a:ext uri="{FF2B5EF4-FFF2-40B4-BE49-F238E27FC236}">
                <a16:creationId xmlns:a16="http://schemas.microsoft.com/office/drawing/2014/main" id="{91DBFC7A-8254-47EE-8122-DBAA1E9AFB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0042" y="752135"/>
            <a:ext cx="5353730" cy="5353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1857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7773872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latin typeface="Cooper Black" panose="0208090404030B020404" pitchFamily="18" charset="0"/>
              </a:rPr>
              <a:t>TCodes and Service</a:t>
            </a:r>
            <a:endParaRPr lang="en-US" sz="3600" dirty="0">
              <a:latin typeface="Cooper Black" panose="0208090404030B020404" pitchFamily="18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SEGW – SAP Service Gateway Builder</a:t>
            </a:r>
          </a:p>
          <a:p>
            <a:r>
              <a:rPr lang="en-US" dirty="0"/>
              <a:t>/n/IWFND/MAINT_SERVICE – Register the service</a:t>
            </a:r>
          </a:p>
          <a:p>
            <a:r>
              <a:rPr lang="en-US" dirty="0"/>
              <a:t>/n/IWFND/GW_CLIENT – gateway client – test locally</a:t>
            </a:r>
          </a:p>
          <a:p>
            <a:r>
              <a:rPr lang="en-US" dirty="0"/>
              <a:t>/n/IWFND/ERROR_LOG – Check errors, troubleshoot</a:t>
            </a:r>
          </a:p>
          <a:p>
            <a:r>
              <a:rPr lang="en-US" dirty="0"/>
              <a:t>EPM – Enterprise procurement model – Demo data model given by SAP for Training and demonstration.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E4855C-7FF0-4534-A14F-C92309B8402C}"/>
              </a:ext>
            </a:extLst>
          </p:cNvPr>
          <p:cNvSpPr/>
          <p:nvPr/>
        </p:nvSpPr>
        <p:spPr>
          <a:xfrm>
            <a:off x="4367808" y="3321245"/>
            <a:ext cx="2664296" cy="19442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ITeIO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7752134-2440-4D73-B5CE-4678ED604FF6}"/>
              </a:ext>
            </a:extLst>
          </p:cNvPr>
          <p:cNvSpPr/>
          <p:nvPr/>
        </p:nvSpPr>
        <p:spPr>
          <a:xfrm>
            <a:off x="371364" y="3798331"/>
            <a:ext cx="1961042" cy="5040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Customers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2D45410-FAB9-4BF1-9B11-CA5970901D42}"/>
              </a:ext>
            </a:extLst>
          </p:cNvPr>
          <p:cNvSpPr/>
          <p:nvPr/>
        </p:nvSpPr>
        <p:spPr>
          <a:xfrm>
            <a:off x="9616009" y="3897682"/>
            <a:ext cx="1961042" cy="5040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Suppliers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4A0CD93-F909-449E-B137-349C152C2D13}"/>
              </a:ext>
            </a:extLst>
          </p:cNvPr>
          <p:cNvCxnSpPr>
            <a:cxnSpLocks/>
          </p:cNvCxnSpPr>
          <p:nvPr/>
        </p:nvCxnSpPr>
        <p:spPr>
          <a:xfrm>
            <a:off x="2332406" y="3897682"/>
            <a:ext cx="20354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4709A17-A254-47B6-A677-DD190E3A0E3C}"/>
              </a:ext>
            </a:extLst>
          </p:cNvPr>
          <p:cNvSpPr txBox="1"/>
          <p:nvPr/>
        </p:nvSpPr>
        <p:spPr>
          <a:xfrm>
            <a:off x="2925690" y="3526990"/>
            <a:ext cx="461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462E54-6B88-4107-AAD7-4472C2F9AA16}"/>
              </a:ext>
            </a:extLst>
          </p:cNvPr>
          <p:cNvCxnSpPr>
            <a:cxnSpLocks/>
          </p:cNvCxnSpPr>
          <p:nvPr/>
        </p:nvCxnSpPr>
        <p:spPr>
          <a:xfrm flipH="1">
            <a:off x="7032104" y="4147638"/>
            <a:ext cx="2583905" cy="128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C8B5936-5852-45D8-A34B-00B0AD86BB88}"/>
              </a:ext>
            </a:extLst>
          </p:cNvPr>
          <p:cNvSpPr txBox="1"/>
          <p:nvPr/>
        </p:nvSpPr>
        <p:spPr>
          <a:xfrm>
            <a:off x="7464152" y="3791168"/>
            <a:ext cx="477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08673FD-36C2-4031-88D0-ED1751315D5D}"/>
              </a:ext>
            </a:extLst>
          </p:cNvPr>
          <p:cNvSpPr/>
          <p:nvPr/>
        </p:nvSpPr>
        <p:spPr>
          <a:xfrm>
            <a:off x="7915378" y="4646036"/>
            <a:ext cx="1152128" cy="6094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Stock</a:t>
            </a: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87285A6E-9303-417A-B51A-DF6D3636C941}"/>
              </a:ext>
            </a:extLst>
          </p:cNvPr>
          <p:cNvCxnSpPr>
            <a:cxnSpLocks/>
          </p:cNvCxnSpPr>
          <p:nvPr/>
        </p:nvCxnSpPr>
        <p:spPr>
          <a:xfrm>
            <a:off x="7032104" y="4985909"/>
            <a:ext cx="883274" cy="5128"/>
          </a:xfrm>
          <a:prstGeom prst="bentConnector3">
            <a:avLst>
              <a:gd name="adj1" fmla="val -288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2687275-95E4-412F-B3EF-BACE1F2C4769}"/>
              </a:ext>
            </a:extLst>
          </p:cNvPr>
          <p:cNvCxnSpPr>
            <a:cxnSpLocks/>
          </p:cNvCxnSpPr>
          <p:nvPr/>
        </p:nvCxnSpPr>
        <p:spPr>
          <a:xfrm flipH="1">
            <a:off x="2332406" y="4169627"/>
            <a:ext cx="20354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EB99EDC-5620-4B11-BF02-4B558C157924}"/>
              </a:ext>
            </a:extLst>
          </p:cNvPr>
          <p:cNvSpPr txBox="1"/>
          <p:nvPr/>
        </p:nvSpPr>
        <p:spPr>
          <a:xfrm>
            <a:off x="2638775" y="4185956"/>
            <a:ext cx="1035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Invoices</a:t>
            </a:r>
          </a:p>
        </p:txBody>
      </p:sp>
    </p:spTree>
    <p:extLst>
      <p:ext uri="{BB962C8B-B14F-4D97-AF65-F5344CB8AC3E}">
        <p14:creationId xmlns:p14="http://schemas.microsoft.com/office/powerpoint/2010/main" val="3388623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7773872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prstClr val="black"/>
                </a:solidFill>
                <a:latin typeface="Cooper Black" panose="0208090404030B020404" pitchFamily="18" charset="0"/>
              </a:rPr>
              <a:t>Data Model for our use case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5352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799" dirty="0">
                <a:solidFill>
                  <a:prstClr val="black"/>
                </a:solidFill>
                <a:latin typeface="Calibri"/>
              </a:rPr>
              <a:t>EPM Data model = Enterprise Procurement Model </a:t>
            </a:r>
          </a:p>
          <a:p>
            <a:pPr defTabSz="914126"/>
            <a:r>
              <a:rPr lang="en-US" sz="1799" dirty="0">
                <a:solidFill>
                  <a:prstClr val="black"/>
                </a:solidFill>
                <a:latin typeface="Calibri"/>
              </a:rPr>
              <a:t>This is a sample data model for learning and education purpose since it is a demo model, we are not risking any productive objects in our system. The data model has</a:t>
            </a:r>
          </a:p>
          <a:p>
            <a:pPr defTabSz="914126"/>
            <a:r>
              <a:rPr lang="en-US" sz="1799" dirty="0">
                <a:solidFill>
                  <a:prstClr val="black"/>
                </a:solidFill>
                <a:latin typeface="Calibri"/>
              </a:rPr>
              <a:t>All the BAPI starts with </a:t>
            </a:r>
            <a:r>
              <a:rPr lang="en-US" sz="1799" b="1" dirty="0">
                <a:solidFill>
                  <a:prstClr val="black"/>
                </a:solidFill>
                <a:latin typeface="Calibri"/>
              </a:rPr>
              <a:t>BAPI_EPM*</a:t>
            </a:r>
          </a:p>
          <a:p>
            <a:pPr defTabSz="914126"/>
            <a:r>
              <a:rPr lang="en-US" sz="1799" dirty="0">
                <a:solidFill>
                  <a:prstClr val="black"/>
                </a:solidFill>
                <a:latin typeface="Calibri"/>
              </a:rPr>
              <a:t>Products (SNWD_PD, SNWD_TEXTS)</a:t>
            </a:r>
          </a:p>
          <a:p>
            <a:pPr defTabSz="914126"/>
            <a:r>
              <a:rPr lang="en-US" sz="1799" dirty="0">
                <a:solidFill>
                  <a:prstClr val="black"/>
                </a:solidFill>
                <a:latin typeface="Calibri"/>
              </a:rPr>
              <a:t>BAPI_EPM_PRODUCT_GET_LIST – All the list of products</a:t>
            </a:r>
          </a:p>
          <a:p>
            <a:pPr defTabSz="914126"/>
            <a:r>
              <a:rPr lang="en-US" sz="1799" dirty="0">
                <a:solidFill>
                  <a:prstClr val="black"/>
                </a:solidFill>
                <a:latin typeface="Calibri"/>
              </a:rPr>
              <a:t>BAPI_EPM_PRODUCT_GET_DETAILS – Read single product by key</a:t>
            </a:r>
          </a:p>
          <a:p>
            <a:pPr defTabSz="914126"/>
            <a:r>
              <a:rPr lang="en-US" sz="1799" dirty="0">
                <a:solidFill>
                  <a:prstClr val="black"/>
                </a:solidFill>
                <a:latin typeface="Calibri"/>
              </a:rPr>
              <a:t>BAPI_EPM_PRODUCT_CREATE – Create new product</a:t>
            </a:r>
          </a:p>
          <a:p>
            <a:pPr defTabSz="914126"/>
            <a:r>
              <a:rPr lang="en-US" sz="1799" dirty="0">
                <a:solidFill>
                  <a:prstClr val="black"/>
                </a:solidFill>
                <a:latin typeface="Calibri"/>
              </a:rPr>
              <a:t>BAPI_EPM_PRODUCT_DELETE – Delete product</a:t>
            </a:r>
          </a:p>
          <a:p>
            <a:pPr defTabSz="914126"/>
            <a:r>
              <a:rPr lang="en-US" sz="1799" dirty="0">
                <a:solidFill>
                  <a:prstClr val="black"/>
                </a:solidFill>
                <a:latin typeface="Calibri"/>
              </a:rPr>
              <a:t>BAPI_EPM_PRODUCT_UPDATE – Change data of a product</a:t>
            </a:r>
          </a:p>
          <a:p>
            <a:pPr defTabSz="914126"/>
            <a:endParaRPr lang="en-US" sz="1799" dirty="0">
              <a:solidFill>
                <a:prstClr val="black"/>
              </a:solidFill>
              <a:latin typeface="Calibri"/>
            </a:endParaRPr>
          </a:p>
          <a:p>
            <a:pPr defTabSz="914126"/>
            <a:r>
              <a:rPr lang="en-US" sz="1799" dirty="0">
                <a:solidFill>
                  <a:prstClr val="black"/>
                </a:solidFill>
                <a:latin typeface="Calibri"/>
              </a:rPr>
              <a:t>Business Partners (SNWD_BPA)</a:t>
            </a:r>
          </a:p>
          <a:p>
            <a:pPr defTabSz="914126"/>
            <a:r>
              <a:rPr lang="en-US" sz="1799" dirty="0">
                <a:solidFill>
                  <a:prstClr val="black"/>
                </a:solidFill>
                <a:latin typeface="Calibri"/>
              </a:rPr>
              <a:t>BAPI_EPM_BP_GET_LIST – All the list of Business Partners</a:t>
            </a:r>
          </a:p>
          <a:p>
            <a:pPr defTabSz="914126"/>
            <a:r>
              <a:rPr lang="en-US" sz="1799" dirty="0">
                <a:solidFill>
                  <a:prstClr val="black"/>
                </a:solidFill>
                <a:latin typeface="Calibri"/>
              </a:rPr>
              <a:t>BAPI_EPM_ BP_GET_DETAILS – Read single Business Partners by key</a:t>
            </a:r>
          </a:p>
          <a:p>
            <a:pPr defTabSz="914126"/>
            <a:r>
              <a:rPr lang="en-US" sz="1799" dirty="0">
                <a:solidFill>
                  <a:prstClr val="black"/>
                </a:solidFill>
                <a:latin typeface="Calibri"/>
              </a:rPr>
              <a:t>BAPI_EPM_ BP_CREATE – Create new Business Partners</a:t>
            </a:r>
          </a:p>
          <a:p>
            <a:pPr defTabSz="914126"/>
            <a:r>
              <a:rPr lang="en-US" sz="1799" dirty="0">
                <a:solidFill>
                  <a:prstClr val="black"/>
                </a:solidFill>
                <a:latin typeface="Calibri"/>
              </a:rPr>
              <a:t>BAPI_EPM_ BP_DELETE – Delete Business Partners</a:t>
            </a:r>
          </a:p>
          <a:p>
            <a:pPr defTabSz="914126"/>
            <a:r>
              <a:rPr lang="en-US" sz="1799" dirty="0">
                <a:solidFill>
                  <a:prstClr val="black"/>
                </a:solidFill>
                <a:latin typeface="Calibri"/>
              </a:rPr>
              <a:t>BAPI_EPM_ BP_UPDATE – Change data of a Business Partners</a:t>
            </a:r>
          </a:p>
          <a:p>
            <a:pPr defTabSz="914126"/>
            <a:endParaRPr lang="en-US" sz="1799" dirty="0">
              <a:solidFill>
                <a:prstClr val="black"/>
              </a:solidFill>
              <a:latin typeface="Calibri"/>
            </a:endParaRPr>
          </a:p>
          <a:p>
            <a:pPr defTabSz="914126"/>
            <a:r>
              <a:rPr lang="en-US" sz="1799" dirty="0">
                <a:solidFill>
                  <a:prstClr val="black"/>
                </a:solidFill>
                <a:latin typeface="Calibri"/>
              </a:rPr>
              <a:t>Orders (SNWD_SO, SNWD_SO_I)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2760305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7773872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600" b="0" i="0" dirty="0">
                <a:effectLst/>
                <a:latin typeface="Cooper Black" panose="0208090404030B020404" pitchFamily="18" charset="0"/>
              </a:rPr>
              <a:t>Creating OData Service</a:t>
            </a:r>
            <a:endParaRPr lang="en-US" sz="3600" dirty="0">
              <a:latin typeface="Cooper Black" panose="0208090404030B020404" pitchFamily="18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Step1: </a:t>
            </a:r>
            <a:r>
              <a:rPr lang="en-US" dirty="0"/>
              <a:t> Start your SAP LOGON, and to Sap Gateway Service Builder(SEGW) and click on Create</a:t>
            </a:r>
            <a:endParaRPr lang="en-IN" b="0" i="0" dirty="0">
              <a:solidFill>
                <a:schemeClr val="bg2">
                  <a:lumMod val="75000"/>
                </a:schemeClr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1010489E-8BA8-4C99-8BEE-C7C11D9CE5C0}"/>
              </a:ext>
            </a:extLst>
          </p:cNvPr>
          <p:cNvSpPr/>
          <p:nvPr/>
        </p:nvSpPr>
        <p:spPr>
          <a:xfrm>
            <a:off x="5636702" y="2178545"/>
            <a:ext cx="733660" cy="119367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02DAC7-43AB-47AC-ABDA-FF9E12D49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940" y="1246773"/>
            <a:ext cx="4708342" cy="3035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A256C0D-89C3-4EF0-9926-56F42C1716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6449" y="1246773"/>
            <a:ext cx="4653800" cy="3035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89B670-461F-4E9D-B940-4E06832E47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0369" y="5312796"/>
            <a:ext cx="6018658" cy="888140"/>
          </a:xfrm>
          <a:prstGeom prst="rect">
            <a:avLst/>
          </a:prstGeom>
        </p:spPr>
      </p:pic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3F3558DD-459D-4BAE-9A58-8AAB444DDF6F}"/>
              </a:ext>
            </a:extLst>
          </p:cNvPr>
          <p:cNvSpPr/>
          <p:nvPr/>
        </p:nvSpPr>
        <p:spPr>
          <a:xfrm rot="5400000">
            <a:off x="8263740" y="4223410"/>
            <a:ext cx="704689" cy="1160898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0988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9139090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600" b="0" i="0" dirty="0">
                <a:effectLst/>
                <a:latin typeface="Cooper Black" panose="0208090404030B020404" pitchFamily="18" charset="0"/>
              </a:rPr>
              <a:t>Creating OData Service Continue…</a:t>
            </a:r>
            <a:endParaRPr lang="en-US" sz="3600" dirty="0">
              <a:latin typeface="Cooper Black" panose="0208090404030B020404" pitchFamily="18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Step2: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Defining the Data Model (Blueprint of data)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srgbClr val="B4DCFA">
                  <a:lumMod val="75000"/>
                </a:srgb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B1628D-8F67-4427-8501-DE618A3329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6596" y="1486977"/>
            <a:ext cx="2980090" cy="1804512"/>
          </a:xfrm>
          <a:prstGeom prst="rect">
            <a:avLst/>
          </a:prstGeom>
        </p:spPr>
      </p:pic>
      <p:sp>
        <p:nvSpPr>
          <p:cNvPr id="7" name="Arrow: Chevron 6">
            <a:extLst>
              <a:ext uri="{FF2B5EF4-FFF2-40B4-BE49-F238E27FC236}">
                <a16:creationId xmlns:a16="http://schemas.microsoft.com/office/drawing/2014/main" id="{F0672793-197B-418E-A440-B39BC77E3EE2}"/>
              </a:ext>
            </a:extLst>
          </p:cNvPr>
          <p:cNvSpPr/>
          <p:nvPr/>
        </p:nvSpPr>
        <p:spPr>
          <a:xfrm>
            <a:off x="5659248" y="1828318"/>
            <a:ext cx="471055" cy="972982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135A99A-F156-40FE-AF2B-EC960A9C57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2865" y="1455664"/>
            <a:ext cx="3648748" cy="180451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623A8A7-36F9-44F9-8FCE-2AE727883926}"/>
              </a:ext>
            </a:extLst>
          </p:cNvPr>
          <p:cNvSpPr txBox="1"/>
          <p:nvPr/>
        </p:nvSpPr>
        <p:spPr>
          <a:xfrm>
            <a:off x="261764" y="3481196"/>
            <a:ext cx="8894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Step3: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Creating Properties for data model (from bapi_epm_product_get_list (TCode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- se37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))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srgbClr val="B4DCFA">
                  <a:lumMod val="75000"/>
                </a:srgb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A61F179-D8FC-4958-A01E-AF2F634B00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6476" y="3931675"/>
            <a:ext cx="6950763" cy="2855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297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8662780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600" b="0" i="0" dirty="0">
                <a:effectLst/>
                <a:latin typeface="Cooper Black" panose="0208090404030B020404" pitchFamily="18" charset="0"/>
              </a:rPr>
              <a:t>Creating OData Service Continue…</a:t>
            </a:r>
            <a:endParaRPr lang="en-US" sz="3600" dirty="0">
              <a:latin typeface="Cooper Black" panose="0208090404030B020404" pitchFamily="18" charset="0"/>
            </a:endParaRPr>
          </a:p>
          <a:p>
            <a:endParaRPr lang="en-US" sz="3600" dirty="0">
              <a:latin typeface="Cooper Black" panose="0208090404030B020404" pitchFamily="18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Step4: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Creating entity set to perform actual CURD operations and service generation.</a:t>
            </a:r>
            <a:endParaRPr lang="en-US" dirty="0"/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BEEC56-31C8-4F91-B2DC-4F38E7EC4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707" y="1333088"/>
            <a:ext cx="2211046" cy="14907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571076D-1973-476E-B65B-6CC61001BD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0326" y="1333088"/>
            <a:ext cx="6303313" cy="16620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43AB898-660C-42F0-AD63-2E51452ACA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1201" y="4314600"/>
            <a:ext cx="3523707" cy="102401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E15447B-9C1B-4756-9E85-98AC45D86B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45744" y="3901048"/>
            <a:ext cx="2524725" cy="199034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790C98E-06CC-4BBF-BDE8-649C43AC92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6471" y="3901048"/>
            <a:ext cx="2550599" cy="1812790"/>
          </a:xfrm>
          <a:prstGeom prst="rect">
            <a:avLst/>
          </a:prstGeom>
        </p:spPr>
      </p:pic>
      <p:sp>
        <p:nvSpPr>
          <p:cNvPr id="4" name="Arrow: Down 3">
            <a:extLst>
              <a:ext uri="{FF2B5EF4-FFF2-40B4-BE49-F238E27FC236}">
                <a16:creationId xmlns:a16="http://schemas.microsoft.com/office/drawing/2014/main" id="{356E059F-0D94-4A5C-856A-91C32D652C34}"/>
              </a:ext>
            </a:extLst>
          </p:cNvPr>
          <p:cNvSpPr/>
          <p:nvPr/>
        </p:nvSpPr>
        <p:spPr>
          <a:xfrm>
            <a:off x="9866774" y="3255264"/>
            <a:ext cx="310896" cy="87376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Left 4">
            <a:extLst>
              <a:ext uri="{FF2B5EF4-FFF2-40B4-BE49-F238E27FC236}">
                <a16:creationId xmlns:a16="http://schemas.microsoft.com/office/drawing/2014/main" id="{3FE7732B-C51C-4ACA-BBBB-C4015B6DC6DC}"/>
              </a:ext>
            </a:extLst>
          </p:cNvPr>
          <p:cNvSpPr/>
          <p:nvPr/>
        </p:nvSpPr>
        <p:spPr>
          <a:xfrm>
            <a:off x="7196328" y="4654296"/>
            <a:ext cx="1060704" cy="36576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Left 17">
            <a:extLst>
              <a:ext uri="{FF2B5EF4-FFF2-40B4-BE49-F238E27FC236}">
                <a16:creationId xmlns:a16="http://schemas.microsoft.com/office/drawing/2014/main" id="{DB2E6434-01B4-4218-A2CD-851804AA5BDD}"/>
              </a:ext>
            </a:extLst>
          </p:cNvPr>
          <p:cNvSpPr/>
          <p:nvPr/>
        </p:nvSpPr>
        <p:spPr>
          <a:xfrm>
            <a:off x="3122111" y="4643728"/>
            <a:ext cx="1060704" cy="36576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7D9BAB18-B681-4B5E-8FB8-8F371A2E22DB}"/>
              </a:ext>
            </a:extLst>
          </p:cNvPr>
          <p:cNvSpPr/>
          <p:nvPr/>
        </p:nvSpPr>
        <p:spPr>
          <a:xfrm>
            <a:off x="2889504" y="1984248"/>
            <a:ext cx="1060704" cy="3657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363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9113348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600" b="0" i="0" dirty="0">
                <a:effectLst/>
                <a:latin typeface="Cooper Black" panose="0208090404030B020404" pitchFamily="18" charset="0"/>
              </a:rPr>
              <a:t>Creating OData Service Continue…</a:t>
            </a:r>
            <a:endParaRPr lang="en-US" sz="3600" dirty="0">
              <a:latin typeface="Cooper Black" panose="0208090404030B020404" pitchFamily="18" charset="0"/>
            </a:endParaRPr>
          </a:p>
          <a:p>
            <a:endParaRPr lang="en-US" sz="3600" dirty="0">
              <a:latin typeface="Cooper Black" panose="0208090404030B020404" pitchFamily="18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Step5: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Service Registration (Go to tcode- /iwfnd/maint_service)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srgbClr val="B4DCFA">
                  <a:lumMod val="75000"/>
                </a:srgb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5C1D83-0DAD-4446-AA26-A401D4682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872" y="1333088"/>
            <a:ext cx="4214002" cy="23984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34D3C0-B222-4513-9EA0-224A982C1C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436" y="1333088"/>
            <a:ext cx="5072242" cy="239840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BD7601-7785-4FD4-B6F7-B3433F5B58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8437" y="4405561"/>
            <a:ext cx="5072241" cy="20614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8F2EFDF-7DF3-4344-B693-BF58965D8B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871" y="4405561"/>
            <a:ext cx="4214002" cy="1860734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1A651994-0E43-4C14-A667-CDA9D385E8AC}"/>
              </a:ext>
            </a:extLst>
          </p:cNvPr>
          <p:cNvSpPr/>
          <p:nvPr/>
        </p:nvSpPr>
        <p:spPr>
          <a:xfrm>
            <a:off x="4923692" y="2341266"/>
            <a:ext cx="1045029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7B05245D-90A0-4FC1-ACDF-98364223C9EF}"/>
              </a:ext>
            </a:extLst>
          </p:cNvPr>
          <p:cNvSpPr/>
          <p:nvPr/>
        </p:nvSpPr>
        <p:spPr>
          <a:xfrm>
            <a:off x="8598372" y="3790005"/>
            <a:ext cx="492370" cy="55704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Left 4">
            <a:extLst>
              <a:ext uri="{FF2B5EF4-FFF2-40B4-BE49-F238E27FC236}">
                <a16:creationId xmlns:a16="http://schemas.microsoft.com/office/drawing/2014/main" id="{82447078-2C77-45A8-B5E3-D95065E72F86}"/>
              </a:ext>
            </a:extLst>
          </p:cNvPr>
          <p:cNvSpPr/>
          <p:nvPr/>
        </p:nvSpPr>
        <p:spPr>
          <a:xfrm>
            <a:off x="4923692" y="5164853"/>
            <a:ext cx="1045029" cy="3693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245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7773872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prstClr val="black"/>
                </a:solidFill>
                <a:latin typeface="Cooper Black" panose="0208090404030B020404" pitchFamily="18" charset="0"/>
              </a:rPr>
              <a:t>Runtime Artifacts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575194" cy="313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126"/>
            <a:r>
              <a:rPr lang="en-US" sz="1799" dirty="0">
                <a:solidFill>
                  <a:prstClr val="black"/>
                </a:solidFill>
                <a:latin typeface="Calibri"/>
              </a:rPr>
              <a:t>When we create a service there are 2 types of code which developer/system needs</a:t>
            </a:r>
          </a:p>
          <a:p>
            <a:pPr marL="342900" indent="-342900" algn="just" defTabSz="914126">
              <a:buAutoNum type="arabicPeriod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Metadata code – which serve metadata of the service, will be generated by system automatically every time we change the service a new code will generate overwriting old code by SAP. This code is generated in MPC – model provider class</a:t>
            </a:r>
          </a:p>
          <a:p>
            <a:pPr lvl="1" algn="just" defTabSz="914126"/>
            <a:r>
              <a:rPr lang="en-US" b="1" dirty="0"/>
              <a:t>MPC</a:t>
            </a:r>
            <a:r>
              <a:rPr lang="en-US" dirty="0"/>
              <a:t> = Model Provider Class (metadata) = where all the abap code will be generated which will have the code for metadata</a:t>
            </a:r>
            <a:endParaRPr lang="en-US" sz="1799" dirty="0">
              <a:solidFill>
                <a:prstClr val="black"/>
              </a:solidFill>
              <a:latin typeface="Calibri"/>
            </a:endParaRPr>
          </a:p>
          <a:p>
            <a:pPr marL="342900" indent="-342900" algn="just" defTabSz="914126">
              <a:buAutoNum type="arabicPeriod"/>
            </a:pPr>
            <a:r>
              <a:rPr lang="en-US" sz="1799" dirty="0">
                <a:solidFill>
                  <a:prstClr val="black"/>
                </a:solidFill>
                <a:latin typeface="Calibri"/>
              </a:rPr>
              <a:t>Service Code – which is required as service implementation for performing CURDQ functionality. This code will be written by developer in a class called DPC = Data provider class.</a:t>
            </a:r>
          </a:p>
          <a:p>
            <a:pPr lvl="1" algn="just" defTabSz="914126"/>
            <a:r>
              <a:rPr lang="en-US" b="1" dirty="0"/>
              <a:t>DPC</a:t>
            </a:r>
            <a:r>
              <a:rPr lang="en-US" dirty="0"/>
              <a:t> = Data Provider Class (data operations CRUDQ) = Contains all the implementation of CURDQ. It will get for each entityset 5 methods.</a:t>
            </a:r>
            <a:endParaRPr lang="en-US" sz="1799" dirty="0">
              <a:solidFill>
                <a:prstClr val="black"/>
              </a:solidFill>
              <a:latin typeface="Calibri"/>
            </a:endParaRPr>
          </a:p>
          <a:p>
            <a:pPr defTabSz="914126"/>
            <a:r>
              <a:rPr lang="en-US" sz="1799" dirty="0">
                <a:solidFill>
                  <a:prstClr val="black"/>
                </a:solidFill>
                <a:latin typeface="Calibri"/>
              </a:rPr>
              <a:t>What if a developer need to customize the SAP generated code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AD21484-BE02-44AE-854D-E10906F6C309}"/>
              </a:ext>
            </a:extLst>
          </p:cNvPr>
          <p:cNvGrpSpPr/>
          <p:nvPr/>
        </p:nvGrpSpPr>
        <p:grpSpPr>
          <a:xfrm>
            <a:off x="1264850" y="3940320"/>
            <a:ext cx="8728551" cy="2699019"/>
            <a:chOff x="182833" y="2905328"/>
            <a:chExt cx="10094966" cy="342303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F057C8F-20BC-4144-9082-362D5F9CDFA8}"/>
                </a:ext>
              </a:extLst>
            </p:cNvPr>
            <p:cNvSpPr/>
            <p:nvPr/>
          </p:nvSpPr>
          <p:spPr>
            <a:xfrm>
              <a:off x="1701924" y="3068960"/>
              <a:ext cx="3168352" cy="1008112"/>
            </a:xfrm>
            <a:prstGeom prst="rect">
              <a:avLst/>
            </a:prstGeom>
            <a:solidFill>
              <a:srgbClr val="262767"/>
            </a:solidFill>
            <a:ln w="25400" cap="flat" cmpd="sng" algn="ctr">
              <a:solidFill>
                <a:srgbClr val="262767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Model provider class MPC class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7EBC801-453B-4C71-88A3-D642DF934921}"/>
                </a:ext>
              </a:extLst>
            </p:cNvPr>
            <p:cNvSpPr/>
            <p:nvPr/>
          </p:nvSpPr>
          <p:spPr>
            <a:xfrm>
              <a:off x="1165249" y="2905328"/>
              <a:ext cx="1080120" cy="432048"/>
            </a:xfrm>
            <a:prstGeom prst="ellipse">
              <a:avLst/>
            </a:prstGeom>
            <a:solidFill>
              <a:srgbClr val="00B0F0"/>
            </a:solidFill>
            <a:ln w="25400" cap="flat" cmpd="sng" algn="ctr">
              <a:solidFill>
                <a:srgbClr val="262767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SAP</a:t>
              </a:r>
            </a:p>
          </p:txBody>
        </p:sp>
        <p:sp>
          <p:nvSpPr>
            <p:cNvPr id="10" name="Flowchart: Summing Junction 9">
              <a:extLst>
                <a:ext uri="{FF2B5EF4-FFF2-40B4-BE49-F238E27FC236}">
                  <a16:creationId xmlns:a16="http://schemas.microsoft.com/office/drawing/2014/main" id="{03CA90C2-1D0A-4D03-B7A9-DADEF0D44C1F}"/>
                </a:ext>
              </a:extLst>
            </p:cNvPr>
            <p:cNvSpPr/>
            <p:nvPr/>
          </p:nvSpPr>
          <p:spPr>
            <a:xfrm>
              <a:off x="4518572" y="3717032"/>
              <a:ext cx="351704" cy="360040"/>
            </a:xfrm>
            <a:prstGeom prst="flowChartSummingJunction">
              <a:avLst/>
            </a:prstGeom>
            <a:solidFill>
              <a:srgbClr val="FF0000"/>
            </a:solidFill>
            <a:ln w="25400" cap="flat" cmpd="sng" algn="ctr">
              <a:solidFill>
                <a:srgbClr val="262767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EE3F4DB-8E97-4177-945D-330142A54279}"/>
                </a:ext>
              </a:extLst>
            </p:cNvPr>
            <p:cNvSpPr/>
            <p:nvPr/>
          </p:nvSpPr>
          <p:spPr>
            <a:xfrm>
              <a:off x="1701924" y="5158301"/>
              <a:ext cx="3168352" cy="1008112"/>
            </a:xfrm>
            <a:prstGeom prst="rect">
              <a:avLst/>
            </a:prstGeom>
            <a:solidFill>
              <a:srgbClr val="262767"/>
            </a:solidFill>
            <a:ln w="25400" cap="flat" cmpd="sng" algn="ctr">
              <a:solidFill>
                <a:srgbClr val="262767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MPC_EXT</a:t>
              </a:r>
            </a:p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Here we should write our code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46A00299-8D3F-440F-B6D5-57FCAD55246B}"/>
                </a:ext>
              </a:extLst>
            </p:cNvPr>
            <p:cNvCxnSpPr>
              <a:cxnSpLocks/>
              <a:stCxn id="11" idx="0"/>
              <a:endCxn id="7" idx="2"/>
            </p:cNvCxnSpPr>
            <p:nvPr/>
          </p:nvCxnSpPr>
          <p:spPr>
            <a:xfrm flipV="1">
              <a:off x="3286100" y="4077072"/>
              <a:ext cx="0" cy="1081229"/>
            </a:xfrm>
            <a:prstGeom prst="straightConnector1">
              <a:avLst/>
            </a:prstGeom>
            <a:noFill/>
            <a:ln w="9525" cap="flat" cmpd="sng" algn="ctr">
              <a:solidFill>
                <a:srgbClr val="262767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sp>
          <p:nvSpPr>
            <p:cNvPr id="13" name="Star: 5 Points 12">
              <a:extLst>
                <a:ext uri="{FF2B5EF4-FFF2-40B4-BE49-F238E27FC236}">
                  <a16:creationId xmlns:a16="http://schemas.microsoft.com/office/drawing/2014/main" id="{E48B0858-C456-4A7C-AC71-62B1986F829A}"/>
                </a:ext>
              </a:extLst>
            </p:cNvPr>
            <p:cNvSpPr/>
            <p:nvPr/>
          </p:nvSpPr>
          <p:spPr>
            <a:xfrm>
              <a:off x="4230540" y="5815923"/>
              <a:ext cx="576064" cy="360040"/>
            </a:xfrm>
            <a:prstGeom prst="star5">
              <a:avLst/>
            </a:prstGeom>
            <a:solidFill>
              <a:srgbClr val="00B050"/>
            </a:solidFill>
            <a:ln w="25400" cap="flat" cmpd="sng" algn="ctr">
              <a:solidFill>
                <a:srgbClr val="262767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BEF584B-BDF8-440F-A6DC-0A5A46EBC940}"/>
                </a:ext>
              </a:extLst>
            </p:cNvPr>
            <p:cNvSpPr txBox="1"/>
            <p:nvPr/>
          </p:nvSpPr>
          <p:spPr>
            <a:xfrm>
              <a:off x="182833" y="3429000"/>
              <a:ext cx="1519091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US" b="1" dirty="0">
                  <a:solidFill>
                    <a:prstClr val="black"/>
                  </a:solidFill>
                  <a:latin typeface="Segoe UI"/>
                </a:rPr>
                <a:t>Metadata</a:t>
              </a:r>
            </a:p>
            <a:p>
              <a:pPr defTabSz="1218987"/>
              <a:r>
                <a:rPr lang="en-US" sz="1200" b="1" dirty="0">
                  <a:solidFill>
                    <a:prstClr val="black"/>
                  </a:solidFill>
                  <a:latin typeface="Segoe UI"/>
                </a:rPr>
                <a:t>Types of entities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6BDD2B7-C1F5-4B07-ACF6-6ADD13D9080A}"/>
                </a:ext>
              </a:extLst>
            </p:cNvPr>
            <p:cNvSpPr/>
            <p:nvPr/>
          </p:nvSpPr>
          <p:spPr>
            <a:xfrm>
              <a:off x="6389367" y="3074577"/>
              <a:ext cx="3888432" cy="1011779"/>
            </a:xfrm>
            <a:prstGeom prst="rect">
              <a:avLst/>
            </a:prstGeom>
            <a:solidFill>
              <a:srgbClr val="262767"/>
            </a:solidFill>
            <a:ln w="25400" cap="flat" cmpd="sng" algn="ctr">
              <a:solidFill>
                <a:srgbClr val="262767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Data Provider class</a:t>
              </a:r>
            </a:p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DPC class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167F32D-4CF3-465C-A256-0364C587A637}"/>
                </a:ext>
              </a:extLst>
            </p:cNvPr>
            <p:cNvSpPr/>
            <p:nvPr/>
          </p:nvSpPr>
          <p:spPr>
            <a:xfrm>
              <a:off x="6877072" y="5167851"/>
              <a:ext cx="3168352" cy="1008112"/>
            </a:xfrm>
            <a:prstGeom prst="rect">
              <a:avLst/>
            </a:prstGeom>
            <a:solidFill>
              <a:srgbClr val="262767"/>
            </a:solidFill>
            <a:ln w="25400" cap="flat" cmpd="sng" algn="ctr">
              <a:solidFill>
                <a:srgbClr val="262767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DPC_EXT</a:t>
              </a:r>
            </a:p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CURD Functionality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B6354DE-8C0C-41F6-8256-65E7422ECB87}"/>
                </a:ext>
              </a:extLst>
            </p:cNvPr>
            <p:cNvCxnSpPr>
              <a:cxnSpLocks/>
              <a:stCxn id="16" idx="0"/>
            </p:cNvCxnSpPr>
            <p:nvPr/>
          </p:nvCxnSpPr>
          <p:spPr>
            <a:xfrm flipV="1">
              <a:off x="8461248" y="4086622"/>
              <a:ext cx="0" cy="1081229"/>
            </a:xfrm>
            <a:prstGeom prst="straightConnector1">
              <a:avLst/>
            </a:prstGeom>
            <a:noFill/>
            <a:ln w="9525" cap="flat" cmpd="sng" algn="ctr">
              <a:solidFill>
                <a:srgbClr val="262767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sp>
          <p:nvSpPr>
            <p:cNvPr id="18" name="Star: 5 Points 17">
              <a:extLst>
                <a:ext uri="{FF2B5EF4-FFF2-40B4-BE49-F238E27FC236}">
                  <a16:creationId xmlns:a16="http://schemas.microsoft.com/office/drawing/2014/main" id="{6692332C-77E4-4D38-915A-320B3D7BE204}"/>
                </a:ext>
              </a:extLst>
            </p:cNvPr>
            <p:cNvSpPr/>
            <p:nvPr/>
          </p:nvSpPr>
          <p:spPr>
            <a:xfrm>
              <a:off x="4382940" y="5968323"/>
              <a:ext cx="576064" cy="360040"/>
            </a:xfrm>
            <a:prstGeom prst="star5">
              <a:avLst/>
            </a:prstGeom>
            <a:solidFill>
              <a:srgbClr val="00B050"/>
            </a:solidFill>
            <a:ln w="25400" cap="flat" cmpd="sng" algn="ctr">
              <a:solidFill>
                <a:srgbClr val="262767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B346321-7E79-481E-9A53-C74B6C21413F}"/>
                </a:ext>
              </a:extLst>
            </p:cNvPr>
            <p:cNvSpPr/>
            <p:nvPr/>
          </p:nvSpPr>
          <p:spPr>
            <a:xfrm>
              <a:off x="4382940" y="4365104"/>
              <a:ext cx="3079621" cy="534309"/>
            </a:xfrm>
            <a:prstGeom prst="rect">
              <a:avLst/>
            </a:prstGeom>
            <a:solidFill>
              <a:srgbClr val="262767"/>
            </a:solidFill>
            <a:ln w="25400" cap="flat" cmpd="sng" algn="ctr">
              <a:solidFill>
                <a:srgbClr val="262767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PROJ_SRV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10059859-1F8A-4E92-AFDD-18DC60B3FB5E}"/>
              </a:ext>
            </a:extLst>
          </p:cNvPr>
          <p:cNvSpPr txBox="1"/>
          <p:nvPr/>
        </p:nvSpPr>
        <p:spPr>
          <a:xfrm>
            <a:off x="9993401" y="5080842"/>
            <a:ext cx="22206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Each entity 5 methods will be created –</a:t>
            </a:r>
          </a:p>
          <a:p>
            <a:r>
              <a:rPr lang="en-US" sz="1400" dirty="0"/>
              <a:t>OBJECT_GET_ENTITYSET</a:t>
            </a:r>
          </a:p>
          <a:p>
            <a:r>
              <a:rPr lang="en-US" sz="1400" dirty="0"/>
              <a:t>OBJECT_GET_ENTITY</a:t>
            </a:r>
          </a:p>
          <a:p>
            <a:r>
              <a:rPr lang="en-US" sz="1400" dirty="0"/>
              <a:t>OBJECT_CREATE_ENTITY</a:t>
            </a:r>
          </a:p>
          <a:p>
            <a:r>
              <a:rPr lang="en-US" sz="1400" dirty="0"/>
              <a:t>OBJECT_UPDATE_ENTITY</a:t>
            </a:r>
          </a:p>
          <a:p>
            <a:r>
              <a:rPr lang="en-US" sz="1400" dirty="0"/>
              <a:t>OBJECT_DELETE_ENTITY</a:t>
            </a:r>
          </a:p>
        </p:txBody>
      </p:sp>
    </p:spTree>
    <p:extLst>
      <p:ext uri="{BB962C8B-B14F-4D97-AF65-F5344CB8AC3E}">
        <p14:creationId xmlns:p14="http://schemas.microsoft.com/office/powerpoint/2010/main" val="241314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TM10001103[[fn=Headlines]]</Template>
  <TotalTime>10498</TotalTime>
  <Words>1002</Words>
  <Application>Microsoft Office PowerPoint</Application>
  <PresentationFormat>Widescreen</PresentationFormat>
  <Paragraphs>130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Cooper Black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Junaed</dc:creator>
  <cp:lastModifiedBy>cvedi@soyuztechnologies.com</cp:lastModifiedBy>
  <cp:revision>694</cp:revision>
  <dcterms:created xsi:type="dcterms:W3CDTF">2016-07-10T03:33:26Z</dcterms:created>
  <dcterms:modified xsi:type="dcterms:W3CDTF">2022-01-30T09:27:34Z</dcterms:modified>
</cp:coreProperties>
</file>

<file path=docProps/thumbnail.jpeg>
</file>